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18"/>
  </p:notesMasterIdLst>
  <p:handoutMasterIdLst>
    <p:handoutMasterId r:id="rId19"/>
  </p:handoutMasterIdLst>
  <p:sldIdLst>
    <p:sldId id="256" r:id="rId5"/>
    <p:sldId id="309" r:id="rId6"/>
    <p:sldId id="298" r:id="rId7"/>
    <p:sldId id="293" r:id="rId8"/>
    <p:sldId id="318" r:id="rId9"/>
    <p:sldId id="316" r:id="rId10"/>
    <p:sldId id="312" r:id="rId11"/>
    <p:sldId id="317" r:id="rId12"/>
    <p:sldId id="319" r:id="rId13"/>
    <p:sldId id="321" r:id="rId14"/>
    <p:sldId id="294" r:id="rId15"/>
    <p:sldId id="320" r:id="rId16"/>
    <p:sldId id="282"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1E23F-4152-4571-BB60-ABE1BA0F4052}" v="4" dt="2020-10-06T18:33:50.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125403-2A2A-4751-AADD-B3A4359B6DF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9E254D-E396-445C-89A0-71402634216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DE933CA-9F2F-4ECA-B1AC-2C5A35ADD235}" type="datetimeFigureOut">
              <a:rPr lang="en-US" smtClean="0"/>
              <a:t>10/6/2020</a:t>
            </a:fld>
            <a:endParaRPr lang="en-US"/>
          </a:p>
        </p:txBody>
      </p:sp>
      <p:sp>
        <p:nvSpPr>
          <p:cNvPr id="4" name="Footer Placeholder 3">
            <a:extLst>
              <a:ext uri="{FF2B5EF4-FFF2-40B4-BE49-F238E27FC236}">
                <a16:creationId xmlns:a16="http://schemas.microsoft.com/office/drawing/2014/main" id="{B07AB209-FA80-4FA6-AB0C-7DA5992E43A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B780A3-82E8-4D56-908B-3D2CAD7DA57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3006BA4-429E-4EE7-9059-B0E87FCC067B}" type="slidenum">
              <a:rPr lang="en-US" smtClean="0"/>
              <a:t>‹#›</a:t>
            </a:fld>
            <a:endParaRPr lang="en-US"/>
          </a:p>
        </p:txBody>
      </p:sp>
    </p:spTree>
    <p:extLst>
      <p:ext uri="{BB962C8B-B14F-4D97-AF65-F5344CB8AC3E}">
        <p14:creationId xmlns:p14="http://schemas.microsoft.com/office/powerpoint/2010/main" val="3453840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80F711-B6E6-4D3A-AE40-4D234AF2ADFF}" type="datetimeFigureOut">
              <a:rPr lang="en-US" smtClean="0"/>
              <a:t>10/6/2020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19E424-0E05-4596-A45A-6A76952BECBA}" type="slidenum">
              <a:rPr lang="en-US" smtClean="0"/>
              <a:t>‹#›</a:t>
            </a:fld>
            <a:endParaRPr lang="en-US"/>
          </a:p>
        </p:txBody>
      </p:sp>
    </p:spTree>
    <p:extLst>
      <p:ext uri="{BB962C8B-B14F-4D97-AF65-F5344CB8AC3E}">
        <p14:creationId xmlns:p14="http://schemas.microsoft.com/office/powerpoint/2010/main" val="189526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this section of Special Education Assessments we are going to be looking at the Math Core Subtests</a:t>
            </a:r>
          </a:p>
          <a:p>
            <a:endParaRPr lang="en-US" dirty="0"/>
          </a:p>
          <a:p>
            <a:endParaRPr lang="en-US" dirty="0"/>
          </a:p>
        </p:txBody>
      </p:sp>
      <p:sp>
        <p:nvSpPr>
          <p:cNvPr id="4" name="Slide Number Placeholder 3"/>
          <p:cNvSpPr>
            <a:spLocks noGrp="1"/>
          </p:cNvSpPr>
          <p:nvPr>
            <p:ph type="sldNum" sz="quarter" idx="10"/>
          </p:nvPr>
        </p:nvSpPr>
        <p:spPr/>
        <p:txBody>
          <a:bodyPr/>
          <a:lstStyle/>
          <a:p>
            <a:fld id="{4E19E424-0E05-4596-A45A-6A76952BECBA}" type="slidenum">
              <a:rPr lang="en-US" smtClean="0"/>
              <a:t>1</a:t>
            </a:fld>
            <a:endParaRPr lang="en-US"/>
          </a:p>
        </p:txBody>
      </p:sp>
    </p:spTree>
    <p:extLst>
      <p:ext uri="{BB962C8B-B14F-4D97-AF65-F5344CB8AC3E}">
        <p14:creationId xmlns:p14="http://schemas.microsoft.com/office/powerpoint/2010/main" val="196171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start point based on the student grade level. </a:t>
            </a:r>
          </a:p>
        </p:txBody>
      </p:sp>
      <p:sp>
        <p:nvSpPr>
          <p:cNvPr id="4" name="Slide Number Placeholder 3"/>
          <p:cNvSpPr>
            <a:spLocks noGrp="1"/>
          </p:cNvSpPr>
          <p:nvPr>
            <p:ph type="sldNum" sz="quarter" idx="5"/>
          </p:nvPr>
        </p:nvSpPr>
        <p:spPr/>
        <p:txBody>
          <a:bodyPr/>
          <a:lstStyle/>
          <a:p>
            <a:fld id="{4E19E424-0E05-4596-A45A-6A76952BECBA}" type="slidenum">
              <a:rPr lang="en-US" smtClean="0"/>
              <a:t>10</a:t>
            </a:fld>
            <a:endParaRPr lang="en-US"/>
          </a:p>
        </p:txBody>
      </p:sp>
    </p:spTree>
    <p:extLst>
      <p:ext uri="{BB962C8B-B14F-4D97-AF65-F5344CB8AC3E}">
        <p14:creationId xmlns:p14="http://schemas.microsoft.com/office/powerpoint/2010/main" val="299631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For the math computation you will have the student use this response booklet to record his or her responses. The subtest begins on page 3. </a:t>
            </a:r>
          </a:p>
        </p:txBody>
      </p:sp>
      <p:sp>
        <p:nvSpPr>
          <p:cNvPr id="4" name="Slide Number Placeholder 3"/>
          <p:cNvSpPr>
            <a:spLocks noGrp="1"/>
          </p:cNvSpPr>
          <p:nvPr>
            <p:ph type="sldNum" sz="quarter" idx="5"/>
          </p:nvPr>
        </p:nvSpPr>
        <p:spPr/>
        <p:txBody>
          <a:bodyPr/>
          <a:lstStyle/>
          <a:p>
            <a:fld id="{4E19E424-0E05-4596-A45A-6A76952BECBA}" type="slidenum">
              <a:rPr lang="en-US" smtClean="0"/>
              <a:t>11</a:t>
            </a:fld>
            <a:endParaRPr lang="en-US"/>
          </a:p>
        </p:txBody>
      </p:sp>
    </p:spTree>
    <p:extLst>
      <p:ext uri="{BB962C8B-B14F-4D97-AF65-F5344CB8AC3E}">
        <p14:creationId xmlns:p14="http://schemas.microsoft.com/office/powerpoint/2010/main" val="233407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basal rule states that the student must pass the first 3 items or you will need to have him reverse one row until he does get 3 consecutive problems correct. While the discontinue rule state that after 4 wrong answers in a row stop.  When adding up the raw score give credit to all the items preceding the basal. But do not give credit for correct answers past the 4</a:t>
            </a:r>
            <a:r>
              <a:rPr lang="en-US" baseline="30000" dirty="0"/>
              <a:t>th</a:t>
            </a:r>
            <a:r>
              <a:rPr lang="en-US" dirty="0"/>
              <a:t> incorrect answer. </a:t>
            </a:r>
          </a:p>
        </p:txBody>
      </p:sp>
      <p:sp>
        <p:nvSpPr>
          <p:cNvPr id="4" name="Slide Number Placeholder 3"/>
          <p:cNvSpPr>
            <a:spLocks noGrp="1"/>
          </p:cNvSpPr>
          <p:nvPr>
            <p:ph type="sldNum" sz="quarter" idx="5"/>
          </p:nvPr>
        </p:nvSpPr>
        <p:spPr/>
        <p:txBody>
          <a:bodyPr/>
          <a:lstStyle/>
          <a:p>
            <a:fld id="{4E19E424-0E05-4596-A45A-6A76952BECBA}" type="slidenum">
              <a:rPr lang="en-US" smtClean="0"/>
              <a:t>12</a:t>
            </a:fld>
            <a:endParaRPr lang="en-US"/>
          </a:p>
        </p:txBody>
      </p:sp>
    </p:spTree>
    <p:extLst>
      <p:ext uri="{BB962C8B-B14F-4D97-AF65-F5344CB8AC3E}">
        <p14:creationId xmlns:p14="http://schemas.microsoft.com/office/powerpoint/2010/main" val="376188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please feel free to contact either one of us if you have any questions or concerns. </a:t>
            </a:r>
          </a:p>
        </p:txBody>
      </p:sp>
      <p:sp>
        <p:nvSpPr>
          <p:cNvPr id="4" name="Slide Number Placeholder 3"/>
          <p:cNvSpPr>
            <a:spLocks noGrp="1"/>
          </p:cNvSpPr>
          <p:nvPr>
            <p:ph type="sldNum" sz="quarter" idx="10"/>
          </p:nvPr>
        </p:nvSpPr>
        <p:spPr/>
        <p:txBody>
          <a:bodyPr/>
          <a:lstStyle/>
          <a:p>
            <a:fld id="{4E19E424-0E05-4596-A45A-6A76952BECBA}" type="slidenum">
              <a:rPr lang="en-US" smtClean="0"/>
              <a:t>13</a:t>
            </a:fld>
            <a:endParaRPr lang="en-US"/>
          </a:p>
        </p:txBody>
      </p:sp>
    </p:spTree>
    <p:extLst>
      <p:ext uri="{BB962C8B-B14F-4D97-AF65-F5344CB8AC3E}">
        <p14:creationId xmlns:p14="http://schemas.microsoft.com/office/powerpoint/2010/main" val="245637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going to look at the math computation subtest along with the math concepts and applications subtest. We will look at how to identify the basal and the ceiling and how to score the subtests.</a:t>
            </a:r>
          </a:p>
        </p:txBody>
      </p:sp>
      <p:sp>
        <p:nvSpPr>
          <p:cNvPr id="4" name="Slide Number Placeholder 3"/>
          <p:cNvSpPr>
            <a:spLocks noGrp="1"/>
          </p:cNvSpPr>
          <p:nvPr>
            <p:ph type="sldNum" sz="quarter" idx="10"/>
          </p:nvPr>
        </p:nvSpPr>
        <p:spPr/>
        <p:txBody>
          <a:bodyPr/>
          <a:lstStyle/>
          <a:p>
            <a:fld id="{4E19E424-0E05-4596-A45A-6A76952BECBA}" type="slidenum">
              <a:rPr lang="en-US" smtClean="0"/>
              <a:t>2</a:t>
            </a:fld>
            <a:endParaRPr lang="en-US"/>
          </a:p>
        </p:txBody>
      </p:sp>
    </p:spTree>
    <p:extLst>
      <p:ext uri="{BB962C8B-B14F-4D97-AF65-F5344CB8AC3E}">
        <p14:creationId xmlns:p14="http://schemas.microsoft.com/office/powerpoint/2010/main" val="156435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These are the 6 subtests that make up the core composites. Under math you will find math concepts and application along with math computations.</a:t>
            </a:r>
          </a:p>
          <a:p>
            <a:endParaRPr lang="en-US" dirty="0"/>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4E19E424-0E05-4596-A45A-6A76952BECBA}" type="slidenum">
              <a:rPr lang="en-US" smtClean="0"/>
              <a:t>3</a:t>
            </a:fld>
            <a:endParaRPr lang="en-US"/>
          </a:p>
        </p:txBody>
      </p:sp>
    </p:spTree>
    <p:extLst>
      <p:ext uri="{BB962C8B-B14F-4D97-AF65-F5344CB8AC3E}">
        <p14:creationId xmlns:p14="http://schemas.microsoft.com/office/powerpoint/2010/main" val="408297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record form. It will be used to score all your subtests. </a:t>
            </a:r>
          </a:p>
        </p:txBody>
      </p:sp>
      <p:sp>
        <p:nvSpPr>
          <p:cNvPr id="4" name="Slide Number Placeholder 3"/>
          <p:cNvSpPr>
            <a:spLocks noGrp="1"/>
          </p:cNvSpPr>
          <p:nvPr>
            <p:ph type="sldNum" sz="quarter" idx="5"/>
          </p:nvPr>
        </p:nvSpPr>
        <p:spPr/>
        <p:txBody>
          <a:bodyPr/>
          <a:lstStyle/>
          <a:p>
            <a:fld id="{4E19E424-0E05-4596-A45A-6A76952BECBA}" type="slidenum">
              <a:rPr lang="en-US" smtClean="0"/>
              <a:t>4</a:t>
            </a:fld>
            <a:endParaRPr lang="en-US"/>
          </a:p>
        </p:txBody>
      </p:sp>
    </p:spTree>
    <p:extLst>
      <p:ext uri="{BB962C8B-B14F-4D97-AF65-F5344CB8AC3E}">
        <p14:creationId xmlns:p14="http://schemas.microsoft.com/office/powerpoint/2010/main" val="279638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math concepts and applications</a:t>
            </a:r>
          </a:p>
        </p:txBody>
      </p:sp>
      <p:sp>
        <p:nvSpPr>
          <p:cNvPr id="4" name="Slide Number Placeholder 3"/>
          <p:cNvSpPr>
            <a:spLocks noGrp="1"/>
          </p:cNvSpPr>
          <p:nvPr>
            <p:ph type="sldNum" sz="quarter" idx="5"/>
          </p:nvPr>
        </p:nvSpPr>
        <p:spPr/>
        <p:txBody>
          <a:bodyPr/>
          <a:lstStyle/>
          <a:p>
            <a:fld id="{4E19E424-0E05-4596-A45A-6A76952BECBA}" type="slidenum">
              <a:rPr lang="en-US" smtClean="0"/>
              <a:t>5</a:t>
            </a:fld>
            <a:endParaRPr lang="en-US"/>
          </a:p>
        </p:txBody>
      </p:sp>
    </p:spTree>
    <p:extLst>
      <p:ext uri="{BB962C8B-B14F-4D97-AF65-F5344CB8AC3E}">
        <p14:creationId xmlns:p14="http://schemas.microsoft.com/office/powerpoint/2010/main" val="224453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examiner will choose a start point depending on the grade of the student. Once you have chosen the start point turn to page 43 in the stimulus book. The student can use a piece of scratch paper if they need it. Here is where you will read the questions to the student. Once the student has completed the test you will add up the correct responses to get the raw score. </a:t>
            </a:r>
          </a:p>
        </p:txBody>
      </p:sp>
      <p:sp>
        <p:nvSpPr>
          <p:cNvPr id="4" name="Slide Number Placeholder 3"/>
          <p:cNvSpPr>
            <a:spLocks noGrp="1"/>
          </p:cNvSpPr>
          <p:nvPr>
            <p:ph type="sldNum" sz="quarter" idx="5"/>
          </p:nvPr>
        </p:nvSpPr>
        <p:spPr/>
        <p:txBody>
          <a:bodyPr/>
          <a:lstStyle/>
          <a:p>
            <a:fld id="{4E19E424-0E05-4596-A45A-6A76952BECBA}" type="slidenum">
              <a:rPr lang="en-US" smtClean="0"/>
              <a:t>6</a:t>
            </a:fld>
            <a:endParaRPr lang="en-US"/>
          </a:p>
        </p:txBody>
      </p:sp>
    </p:spTree>
    <p:extLst>
      <p:ext uri="{BB962C8B-B14F-4D97-AF65-F5344CB8AC3E}">
        <p14:creationId xmlns:p14="http://schemas.microsoft.com/office/powerpoint/2010/main" val="54232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basal rule states that the first 3 items must be passed or you should drop back one start point. The discontinue rule states that when the student has earned 4 consecutive scores of 0 you need to stop. When counting the correct responses give credit for all items preceding the basal.</a:t>
            </a:r>
          </a:p>
        </p:txBody>
      </p:sp>
      <p:sp>
        <p:nvSpPr>
          <p:cNvPr id="4" name="Slide Number Placeholder 3"/>
          <p:cNvSpPr>
            <a:spLocks noGrp="1"/>
          </p:cNvSpPr>
          <p:nvPr>
            <p:ph type="sldNum" sz="quarter" idx="5"/>
          </p:nvPr>
        </p:nvSpPr>
        <p:spPr/>
        <p:txBody>
          <a:bodyPr/>
          <a:lstStyle/>
          <a:p>
            <a:fld id="{4E19E424-0E05-4596-A45A-6A76952BECBA}" type="slidenum">
              <a:rPr lang="en-US" smtClean="0"/>
              <a:t>7</a:t>
            </a:fld>
            <a:endParaRPr lang="en-US"/>
          </a:p>
        </p:txBody>
      </p:sp>
    </p:spTree>
    <p:extLst>
      <p:ext uri="{BB962C8B-B14F-4D97-AF65-F5344CB8AC3E}">
        <p14:creationId xmlns:p14="http://schemas.microsoft.com/office/powerpoint/2010/main" val="380808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math computation</a:t>
            </a:r>
          </a:p>
        </p:txBody>
      </p:sp>
      <p:sp>
        <p:nvSpPr>
          <p:cNvPr id="4" name="Slide Number Placeholder 3"/>
          <p:cNvSpPr>
            <a:spLocks noGrp="1"/>
          </p:cNvSpPr>
          <p:nvPr>
            <p:ph type="sldNum" sz="quarter" idx="5"/>
          </p:nvPr>
        </p:nvSpPr>
        <p:spPr/>
        <p:txBody>
          <a:bodyPr/>
          <a:lstStyle/>
          <a:p>
            <a:fld id="{4E19E424-0E05-4596-A45A-6A76952BECBA}" type="slidenum">
              <a:rPr lang="en-US" smtClean="0"/>
              <a:t>8</a:t>
            </a:fld>
            <a:endParaRPr lang="en-US"/>
          </a:p>
        </p:txBody>
      </p:sp>
    </p:spTree>
    <p:extLst>
      <p:ext uri="{BB962C8B-B14F-4D97-AF65-F5344CB8AC3E}">
        <p14:creationId xmlns:p14="http://schemas.microsoft.com/office/powerpoint/2010/main" val="321533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found in the Record Form booklet on page 8. This is where you will record the student’s scores and add up the raw score. </a:t>
            </a:r>
          </a:p>
        </p:txBody>
      </p:sp>
      <p:sp>
        <p:nvSpPr>
          <p:cNvPr id="4" name="Slide Number Placeholder 3"/>
          <p:cNvSpPr>
            <a:spLocks noGrp="1"/>
          </p:cNvSpPr>
          <p:nvPr>
            <p:ph type="sldNum" sz="quarter" idx="5"/>
          </p:nvPr>
        </p:nvSpPr>
        <p:spPr/>
        <p:txBody>
          <a:bodyPr/>
          <a:lstStyle/>
          <a:p>
            <a:fld id="{4E19E424-0E05-4596-A45A-6A76952BECBA}" type="slidenum">
              <a:rPr lang="en-US" smtClean="0"/>
              <a:t>9</a:t>
            </a:fld>
            <a:endParaRPr lang="en-US"/>
          </a:p>
        </p:txBody>
      </p:sp>
    </p:spTree>
    <p:extLst>
      <p:ext uri="{BB962C8B-B14F-4D97-AF65-F5344CB8AC3E}">
        <p14:creationId xmlns:p14="http://schemas.microsoft.com/office/powerpoint/2010/main" val="814397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D0CFC04-1172-4CD4-9294-D44D573B6BBE}"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55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2D14EC-F8E2-45D2-960A-F4AB6281B72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428009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62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82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54927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04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77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8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74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147412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D14EC-F8E2-45D2-960A-F4AB6281B72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CFC04-1172-4CD4-9294-D44D573B6BBE}"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93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D14EC-F8E2-45D2-960A-F4AB6281B72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256500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D14EC-F8E2-45D2-960A-F4AB6281B727}" type="datetimeFigureOut">
              <a:rPr lang="en-US" smtClean="0"/>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CFC04-1172-4CD4-9294-D44D573B6BBE}"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57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B2D14EC-F8E2-45D2-960A-F4AB6281B727}" type="datetimeFigureOut">
              <a:rPr lang="en-US" smtClean="0"/>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CFC04-1172-4CD4-9294-D44D573B6BBE}"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71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D14EC-F8E2-45D2-960A-F4AB6281B727}" type="datetimeFigureOut">
              <a:rPr lang="en-US" smtClean="0"/>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220348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2D14EC-F8E2-45D2-960A-F4AB6281B72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FC04-1172-4CD4-9294-D44D573B6BBE}"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1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2D14EC-F8E2-45D2-960A-F4AB6281B72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CFC04-1172-4CD4-9294-D44D573B6BBE}" type="slidenum">
              <a:rPr lang="en-US" smtClean="0"/>
              <a:t>‹#›</a:t>
            </a:fld>
            <a:endParaRPr lang="en-US"/>
          </a:p>
        </p:txBody>
      </p:sp>
    </p:spTree>
    <p:extLst>
      <p:ext uri="{BB962C8B-B14F-4D97-AF65-F5344CB8AC3E}">
        <p14:creationId xmlns:p14="http://schemas.microsoft.com/office/powerpoint/2010/main" val="9700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2D14EC-F8E2-45D2-960A-F4AB6281B727}" type="datetimeFigureOut">
              <a:rPr lang="en-US" smtClean="0"/>
              <a:t>10/6/2020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0CFC04-1172-4CD4-9294-D44D573B6BBE}" type="slidenum">
              <a:rPr lang="en-US" smtClean="0"/>
              <a:t>‹#›</a:t>
            </a:fld>
            <a:endParaRPr lang="en-US"/>
          </a:p>
        </p:txBody>
      </p:sp>
    </p:spTree>
    <p:extLst>
      <p:ext uri="{BB962C8B-B14F-4D97-AF65-F5344CB8AC3E}">
        <p14:creationId xmlns:p14="http://schemas.microsoft.com/office/powerpoint/2010/main" val="21479266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Teresa_lackey@chino.k12.ca.us" TargetMode="External"/><Relationship Id="rId5" Type="http://schemas.openxmlformats.org/officeDocument/2006/relationships/hyperlink" Target="mailto:Denise_deloria@chino.k12.ca.us"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11.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mailto:Teresa_lackey@chino.k12.ca.us" TargetMode="External"/><Relationship Id="rId3" Type="http://schemas.openxmlformats.org/officeDocument/2006/relationships/slideLayout" Target="../slideLayouts/slideLayout7.xml"/><Relationship Id="rId7" Type="http://schemas.openxmlformats.org/officeDocument/2006/relationships/hyperlink" Target="mailto:denise_deloria@chino.k12.ca.us"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pixabay.com/en/email-mailing-internet-icon-1975018/" TargetMode="External"/><Relationship Id="rId5" Type="http://schemas.openxmlformats.org/officeDocument/2006/relationships/image" Target="../media/image26.png"/><Relationship Id="rId4" Type="http://schemas.openxmlformats.org/officeDocument/2006/relationships/notesSlide" Target="../notesSlides/notesSlide13.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ist_of_mathematical_symbols" TargetMode="External"/><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notesSlide" Target="../notesSlides/notesSlide5.xml"/><Relationship Id="rId9"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hyperlink" Target="https://creativecommons.org/licenses/by-nc-nd/3.0/"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roelhollander.eu/en/blog-music/music-composition-math-numbers/" TargetMode="External"/><Relationship Id="rId5" Type="http://schemas.openxmlformats.org/officeDocument/2006/relationships/image" Target="../media/image1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167" y="1752600"/>
            <a:ext cx="7772400" cy="1470025"/>
          </a:xfrm>
        </p:spPr>
        <p:txBody>
          <a:bodyPr/>
          <a:lstStyle/>
          <a:p>
            <a:br>
              <a:rPr lang="en-US" sz="8000" dirty="0"/>
            </a:br>
            <a:r>
              <a:rPr lang="en-US" sz="5400" dirty="0"/>
              <a:t>Math Core Subtests </a:t>
            </a:r>
            <a:br>
              <a:rPr lang="en-US" sz="5400" dirty="0"/>
            </a:br>
            <a:r>
              <a:rPr lang="en-US" sz="5400" dirty="0"/>
              <a:t>on the KTEA 3</a:t>
            </a:r>
          </a:p>
        </p:txBody>
      </p:sp>
      <p:sp>
        <p:nvSpPr>
          <p:cNvPr id="3" name="Subtitle 2"/>
          <p:cNvSpPr>
            <a:spLocks noGrp="1"/>
          </p:cNvSpPr>
          <p:nvPr>
            <p:ph type="subTitle" idx="1"/>
          </p:nvPr>
        </p:nvSpPr>
        <p:spPr>
          <a:xfrm>
            <a:off x="1921934" y="3598327"/>
            <a:ext cx="5308866" cy="1735673"/>
          </a:xfrm>
        </p:spPr>
        <p:txBody>
          <a:bodyPr>
            <a:normAutofit fontScale="25000" lnSpcReduction="20000"/>
          </a:bodyPr>
          <a:lstStyle/>
          <a:p>
            <a:pPr algn="ctr"/>
            <a:r>
              <a:rPr lang="en-US" sz="5600"/>
              <a:t> </a:t>
            </a:r>
            <a:r>
              <a:rPr lang="en-US" sz="7200"/>
              <a:t>Denise </a:t>
            </a:r>
            <a:r>
              <a:rPr lang="en-US" sz="7200" err="1"/>
              <a:t>DeLoria</a:t>
            </a:r>
            <a:r>
              <a:rPr lang="en-US" sz="7200"/>
              <a:t>, Elementary SPED Instructional Coach</a:t>
            </a:r>
          </a:p>
          <a:p>
            <a:pPr algn="ctr"/>
            <a:r>
              <a:rPr lang="en-US" sz="7200">
                <a:hlinkClick r:id="rId5"/>
              </a:rPr>
              <a:t>Denise_deloria@chino.k12.ca.us</a:t>
            </a:r>
            <a:endParaRPr lang="en-US" sz="7200"/>
          </a:p>
          <a:p>
            <a:pPr algn="ctr"/>
            <a:r>
              <a:rPr lang="en-US" sz="7200"/>
              <a:t>Teresa Lackey, Secondary SPED Instructional Coach</a:t>
            </a:r>
          </a:p>
          <a:p>
            <a:pPr algn="ctr"/>
            <a:r>
              <a:rPr lang="en-US" sz="7200">
                <a:hlinkClick r:id="rId6"/>
              </a:rPr>
              <a:t>Teresa_lackey@chino.k12.ca.us</a:t>
            </a:r>
            <a:endParaRPr lang="en-US" sz="7200"/>
          </a:p>
          <a:p>
            <a:pPr algn="ctr"/>
            <a:endParaRPr lang="en-US" sz="7200"/>
          </a:p>
          <a:p>
            <a:pPr algn="ctr"/>
            <a:endParaRPr lang="en-US" sz="3600"/>
          </a:p>
          <a:p>
            <a:pPr algn="ctr"/>
            <a:endParaRPr lang="en-US" sz="3600"/>
          </a:p>
        </p:txBody>
      </p:sp>
      <p:pic>
        <p:nvPicPr>
          <p:cNvPr id="5" name="Audio 4">
            <a:hlinkClick r:id="" action="ppaction://media"/>
            <a:extLst>
              <a:ext uri="{FF2B5EF4-FFF2-40B4-BE49-F238E27FC236}">
                <a16:creationId xmlns:a16="http://schemas.microsoft.com/office/drawing/2014/main" id="{C356BA5B-41E8-4909-AD1B-1969011B01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5828607"/>
      </p:ext>
    </p:extLst>
  </p:cSld>
  <p:clrMapOvr>
    <a:masterClrMapping/>
  </p:clrMapOvr>
  <mc:AlternateContent xmlns:mc="http://schemas.openxmlformats.org/markup-compatibility/2006">
    <mc:Choice xmlns:p14="http://schemas.microsoft.com/office/powerpoint/2010/main" Requires="p14">
      <p:transition spd="slow" p14:dur="2000" advTm="7977"/>
    </mc:Choice>
    <mc:Fallback>
      <p:transition spd="slow" advTm="7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F048C-57F9-4138-9250-C7BA78F3448E}"/>
              </a:ext>
            </a:extLst>
          </p:cNvPr>
          <p:cNvPicPr>
            <a:picLocks noChangeAspect="1"/>
          </p:cNvPicPr>
          <p:nvPr/>
        </p:nvPicPr>
        <p:blipFill>
          <a:blip r:embed="rId5"/>
          <a:stretch>
            <a:fillRect/>
          </a:stretch>
        </p:blipFill>
        <p:spPr>
          <a:xfrm>
            <a:off x="3614604" y="607264"/>
            <a:ext cx="1914792" cy="5706469"/>
          </a:xfrm>
          <a:prstGeom prst="rect">
            <a:avLst/>
          </a:prstGeom>
        </p:spPr>
      </p:pic>
      <p:sp>
        <p:nvSpPr>
          <p:cNvPr id="3" name="Arrow: Right 2">
            <a:extLst>
              <a:ext uri="{FF2B5EF4-FFF2-40B4-BE49-F238E27FC236}">
                <a16:creationId xmlns:a16="http://schemas.microsoft.com/office/drawing/2014/main" id="{08BB67A7-91ED-4DED-82B5-C24E11DE3564}"/>
              </a:ext>
            </a:extLst>
          </p:cNvPr>
          <p:cNvSpPr/>
          <p:nvPr/>
        </p:nvSpPr>
        <p:spPr>
          <a:xfrm>
            <a:off x="2872974" y="60726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Arrow: Right 4">
            <a:extLst>
              <a:ext uri="{FF2B5EF4-FFF2-40B4-BE49-F238E27FC236}">
                <a16:creationId xmlns:a16="http://schemas.microsoft.com/office/drawing/2014/main" id="{E9B836F2-1482-42EA-8ED3-4555C853EFDA}"/>
              </a:ext>
            </a:extLst>
          </p:cNvPr>
          <p:cNvSpPr/>
          <p:nvPr/>
        </p:nvSpPr>
        <p:spPr>
          <a:xfrm>
            <a:off x="2754585" y="297586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Arrow: Right 6">
            <a:extLst>
              <a:ext uri="{FF2B5EF4-FFF2-40B4-BE49-F238E27FC236}">
                <a16:creationId xmlns:a16="http://schemas.microsoft.com/office/drawing/2014/main" id="{F089B036-94C8-48F1-9B1E-7846E43251E5}"/>
              </a:ext>
            </a:extLst>
          </p:cNvPr>
          <p:cNvSpPr/>
          <p:nvPr/>
        </p:nvSpPr>
        <p:spPr>
          <a:xfrm>
            <a:off x="2695391" y="554032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Audio 7">
            <a:hlinkClick r:id="" action="ppaction://media"/>
            <a:extLst>
              <a:ext uri="{FF2B5EF4-FFF2-40B4-BE49-F238E27FC236}">
                <a16:creationId xmlns:a16="http://schemas.microsoft.com/office/drawing/2014/main" id="{23E26E29-5D9C-433B-B960-1B615F8F8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0528715"/>
      </p:ext>
    </p:extLst>
  </p:cSld>
  <p:clrMapOvr>
    <a:masterClrMapping/>
  </p:clrMapOvr>
  <mc:AlternateContent xmlns:mc="http://schemas.openxmlformats.org/markup-compatibility/2006">
    <mc:Choice xmlns:p14="http://schemas.microsoft.com/office/powerpoint/2010/main" Requires="p14">
      <p:transition spd="slow" p14:dur="2000" advTm="7486"/>
    </mc:Choice>
    <mc:Fallback>
      <p:transition spd="slow" advTm="7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 name="Picture 13">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14">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16">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C79E5E2-B908-48A1-AFFA-B080AC00FB37}"/>
              </a:ext>
            </a:extLst>
          </p:cNvPr>
          <p:cNvSpPr>
            <a:spLocks noGrp="1"/>
          </p:cNvSpPr>
          <p:nvPr>
            <p:ph type="title"/>
          </p:nvPr>
        </p:nvSpPr>
        <p:spPr>
          <a:xfrm>
            <a:off x="5651868" y="982132"/>
            <a:ext cx="2520579" cy="1303867"/>
          </a:xfrm>
        </p:spPr>
        <p:txBody>
          <a:bodyPr>
            <a:normAutofit fontScale="90000"/>
          </a:bodyPr>
          <a:lstStyle/>
          <a:p>
            <a:r>
              <a:rPr lang="en-US">
                <a:solidFill>
                  <a:srgbClr val="262626"/>
                </a:solidFill>
              </a:rPr>
              <a:t>KTEA-3 Response Booklet</a:t>
            </a:r>
          </a:p>
        </p:txBody>
      </p:sp>
      <p:sp>
        <p:nvSpPr>
          <p:cNvPr id="19" name="Rectangle 18">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848905C-2040-4BB4-8656-3CA6F7A80CF9}"/>
              </a:ext>
            </a:extLst>
          </p:cNvPr>
          <p:cNvPicPr>
            <a:picLocks noChangeAspect="1"/>
          </p:cNvPicPr>
          <p:nvPr/>
        </p:nvPicPr>
        <p:blipFill>
          <a:blip r:embed="rId8"/>
          <a:stretch>
            <a:fillRect/>
          </a:stretch>
        </p:blipFill>
        <p:spPr>
          <a:xfrm>
            <a:off x="1585346" y="1410208"/>
            <a:ext cx="2907415" cy="3858780"/>
          </a:xfrm>
          <a:prstGeom prst="rect">
            <a:avLst/>
          </a:prstGeom>
        </p:spPr>
      </p:pic>
      <p:cxnSp>
        <p:nvCxnSpPr>
          <p:cNvPr id="21" name="Straight Connector 20">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Content Placeholder 7">
            <a:extLst>
              <a:ext uri="{FF2B5EF4-FFF2-40B4-BE49-F238E27FC236}">
                <a16:creationId xmlns:a16="http://schemas.microsoft.com/office/drawing/2014/main" id="{BDE944AE-CE38-40D5-9FE8-000EA172B18D}"/>
              </a:ext>
            </a:extLst>
          </p:cNvPr>
          <p:cNvSpPr>
            <a:spLocks noGrp="1"/>
          </p:cNvSpPr>
          <p:nvPr>
            <p:ph idx="1"/>
          </p:nvPr>
        </p:nvSpPr>
        <p:spPr>
          <a:xfrm>
            <a:off x="5651868" y="2556932"/>
            <a:ext cx="2520578" cy="3318936"/>
          </a:xfrm>
        </p:spPr>
        <p:txBody>
          <a:bodyPr>
            <a:normAutofit/>
          </a:bodyPr>
          <a:lstStyle/>
          <a:p>
            <a:r>
              <a:rPr lang="en-US">
                <a:solidFill>
                  <a:srgbClr val="262626"/>
                </a:solidFill>
              </a:rPr>
              <a:t>This will be used with only the tests listed on the front. </a:t>
            </a:r>
          </a:p>
          <a:p>
            <a:r>
              <a:rPr lang="en-US">
                <a:solidFill>
                  <a:srgbClr val="262626"/>
                </a:solidFill>
              </a:rPr>
              <a:t>Students write in this booklet</a:t>
            </a:r>
          </a:p>
        </p:txBody>
      </p:sp>
      <p:pic>
        <p:nvPicPr>
          <p:cNvPr id="5" name="Audio 4">
            <a:hlinkClick r:id="" action="ppaction://media"/>
            <a:extLst>
              <a:ext uri="{FF2B5EF4-FFF2-40B4-BE49-F238E27FC236}">
                <a16:creationId xmlns:a16="http://schemas.microsoft.com/office/drawing/2014/main" id="{9152D963-8B4E-4026-AE56-83F05727BF9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8305433"/>
      </p:ext>
    </p:extLst>
  </p:cSld>
  <p:clrMapOvr>
    <a:masterClrMapping/>
  </p:clrMapOvr>
  <mc:AlternateContent xmlns:mc="http://schemas.openxmlformats.org/markup-compatibility/2006">
    <mc:Choice xmlns:p14="http://schemas.microsoft.com/office/powerpoint/2010/main" Requires="p14">
      <p:transition spd="slow" p14:dur="2000" advTm="14476"/>
    </mc:Choice>
    <mc:Fallback>
      <p:transition spd="slow" advTm="14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DC4AD-9C7E-4C9A-B700-E4B773A70559}"/>
              </a:ext>
            </a:extLst>
          </p:cNvPr>
          <p:cNvPicPr>
            <a:picLocks noChangeAspect="1"/>
          </p:cNvPicPr>
          <p:nvPr/>
        </p:nvPicPr>
        <p:blipFill>
          <a:blip r:embed="rId5"/>
          <a:stretch>
            <a:fillRect/>
          </a:stretch>
        </p:blipFill>
        <p:spPr>
          <a:xfrm>
            <a:off x="1231469" y="737740"/>
            <a:ext cx="6878010" cy="1162212"/>
          </a:xfrm>
          <a:prstGeom prst="rect">
            <a:avLst/>
          </a:prstGeom>
        </p:spPr>
      </p:pic>
      <p:pic>
        <p:nvPicPr>
          <p:cNvPr id="5" name="Picture 4">
            <a:extLst>
              <a:ext uri="{FF2B5EF4-FFF2-40B4-BE49-F238E27FC236}">
                <a16:creationId xmlns:a16="http://schemas.microsoft.com/office/drawing/2014/main" id="{3901868B-F4A9-4CDD-A3CE-448EF487D4D0}"/>
              </a:ext>
            </a:extLst>
          </p:cNvPr>
          <p:cNvPicPr>
            <a:picLocks noChangeAspect="1"/>
          </p:cNvPicPr>
          <p:nvPr/>
        </p:nvPicPr>
        <p:blipFill>
          <a:blip r:embed="rId6"/>
          <a:stretch>
            <a:fillRect/>
          </a:stretch>
        </p:blipFill>
        <p:spPr>
          <a:xfrm>
            <a:off x="4825218" y="1973754"/>
            <a:ext cx="3399187" cy="4146506"/>
          </a:xfrm>
          <a:prstGeom prst="rect">
            <a:avLst/>
          </a:prstGeom>
        </p:spPr>
      </p:pic>
      <p:pic>
        <p:nvPicPr>
          <p:cNvPr id="6" name="Picture 5">
            <a:extLst>
              <a:ext uri="{FF2B5EF4-FFF2-40B4-BE49-F238E27FC236}">
                <a16:creationId xmlns:a16="http://schemas.microsoft.com/office/drawing/2014/main" id="{85F8AF7E-20D2-4535-A912-6444765DBBB1}"/>
              </a:ext>
            </a:extLst>
          </p:cNvPr>
          <p:cNvPicPr>
            <a:picLocks noChangeAspect="1"/>
          </p:cNvPicPr>
          <p:nvPr/>
        </p:nvPicPr>
        <p:blipFill>
          <a:blip r:embed="rId7"/>
          <a:stretch>
            <a:fillRect/>
          </a:stretch>
        </p:blipFill>
        <p:spPr>
          <a:xfrm>
            <a:off x="764679" y="1899952"/>
            <a:ext cx="3807321" cy="4220308"/>
          </a:xfrm>
          <a:prstGeom prst="rect">
            <a:avLst/>
          </a:prstGeom>
        </p:spPr>
      </p:pic>
      <p:pic>
        <p:nvPicPr>
          <p:cNvPr id="7" name="Audio 6">
            <a:hlinkClick r:id="" action="ppaction://media"/>
            <a:extLst>
              <a:ext uri="{FF2B5EF4-FFF2-40B4-BE49-F238E27FC236}">
                <a16:creationId xmlns:a16="http://schemas.microsoft.com/office/drawing/2014/main" id="{8ADC1649-4BD6-430F-B22B-EF99143C4C6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38855293"/>
      </p:ext>
    </p:extLst>
  </p:cSld>
  <p:clrMapOvr>
    <a:masterClrMapping/>
  </p:clrMapOvr>
  <mc:AlternateContent xmlns:mc="http://schemas.openxmlformats.org/markup-compatibility/2006">
    <mc:Choice xmlns:p14="http://schemas.microsoft.com/office/powerpoint/2010/main" Requires="p14">
      <p:transition spd="slow" p14:dur="2000" advTm="42432"/>
    </mc:Choice>
    <mc:Fallback>
      <p:transition spd="slow" advTm="424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36DC006A-90F8-4009-AAAC-7083B733EC9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7271" y="813771"/>
            <a:ext cx="7149457" cy="4915252"/>
          </a:xfrm>
          <a:prstGeom prst="rect">
            <a:avLst/>
          </a:prstGeom>
        </p:spPr>
      </p:pic>
      <p:sp>
        <p:nvSpPr>
          <p:cNvPr id="2" name="TextBox 1">
            <a:extLst>
              <a:ext uri="{FF2B5EF4-FFF2-40B4-BE49-F238E27FC236}">
                <a16:creationId xmlns:a16="http://schemas.microsoft.com/office/drawing/2014/main" id="{7E0AEACC-9EC9-42EE-8ED4-D2900F906977}"/>
              </a:ext>
            </a:extLst>
          </p:cNvPr>
          <p:cNvSpPr txBox="1"/>
          <p:nvPr/>
        </p:nvSpPr>
        <p:spPr>
          <a:xfrm>
            <a:off x="997271" y="1774065"/>
            <a:ext cx="7149457" cy="4154984"/>
          </a:xfrm>
          <a:prstGeom prst="rect">
            <a:avLst/>
          </a:prstGeom>
          <a:noFill/>
        </p:spPr>
        <p:txBody>
          <a:bodyPr wrap="none" lIns="91440" tIns="45720" rIns="91440" bIns="45720" rtlCol="0" anchor="t">
            <a:spAutoFit/>
          </a:bodyPr>
          <a:lstStyle/>
          <a:p>
            <a:pPr algn="ctr"/>
            <a:r>
              <a:rPr lang="en-US" sz="4400" dirty="0">
                <a:hlinkClick r:id="rId7">
                  <a:extLst>
                    <a:ext uri="{A12FA001-AC4F-418D-AE19-62706E023703}">
                      <ahyp:hlinkClr xmlns:ahyp="http://schemas.microsoft.com/office/drawing/2018/hyperlinkcolor" val="tx"/>
                    </a:ext>
                  </a:extLst>
                </a:hlinkClick>
              </a:rPr>
              <a:t>denise_deloria@chino.k12.ca.us</a:t>
            </a:r>
            <a:endParaRPr lang="en-US" sz="4400" dirty="0"/>
          </a:p>
          <a:p>
            <a:pPr algn="ctr"/>
            <a:r>
              <a:rPr lang="en-US" sz="2000" dirty="0"/>
              <a:t>Elementary Special Education Instructional Coach</a:t>
            </a:r>
          </a:p>
          <a:p>
            <a:pPr algn="ctr"/>
            <a:endParaRPr lang="en-US" sz="4400" dirty="0"/>
          </a:p>
          <a:p>
            <a:pPr algn="ctr"/>
            <a:r>
              <a:rPr lang="en-US" sz="4400" dirty="0">
                <a:hlinkClick r:id="rId8">
                  <a:extLst>
                    <a:ext uri="{A12FA001-AC4F-418D-AE19-62706E023703}">
                      <ahyp:hlinkClr xmlns:ahyp="http://schemas.microsoft.com/office/drawing/2018/hyperlinkcolor" val="tx"/>
                    </a:ext>
                  </a:extLst>
                </a:hlinkClick>
              </a:rPr>
              <a:t>teresa_lackey@chino.k12.ca.us</a:t>
            </a:r>
            <a:endParaRPr lang="en-US" sz="4400" dirty="0"/>
          </a:p>
          <a:p>
            <a:pPr algn="ctr"/>
            <a:r>
              <a:rPr lang="en-US" sz="2000" dirty="0"/>
              <a:t>Secondary Special Education Instructional Coach</a:t>
            </a:r>
          </a:p>
          <a:p>
            <a:pPr algn="ctr"/>
            <a:endParaRPr lang="en-US" sz="4400" dirty="0">
              <a:solidFill>
                <a:srgbClr val="0070C0"/>
              </a:solidFill>
            </a:endParaRPr>
          </a:p>
          <a:p>
            <a:pPr algn="ctr"/>
            <a:endParaRPr lang="en-US" sz="4400" dirty="0"/>
          </a:p>
        </p:txBody>
      </p:sp>
      <p:pic>
        <p:nvPicPr>
          <p:cNvPr id="4" name="Audio 3">
            <a:hlinkClick r:id="" action="ppaction://media"/>
            <a:extLst>
              <a:ext uri="{FF2B5EF4-FFF2-40B4-BE49-F238E27FC236}">
                <a16:creationId xmlns:a16="http://schemas.microsoft.com/office/drawing/2014/main" id="{8C4B84F1-1848-446F-830A-5CFBE19417D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3453720"/>
      </p:ext>
    </p:extLst>
  </p:cSld>
  <p:clrMapOvr>
    <a:masterClrMapping/>
  </p:clrMapOvr>
  <mc:AlternateContent xmlns:mc="http://schemas.openxmlformats.org/markup-compatibility/2006">
    <mc:Choice xmlns:p14="http://schemas.microsoft.com/office/powerpoint/2010/main" Requires="p14">
      <p:transition spd="slow" p14:dur="2000" advTm="14494"/>
    </mc:Choice>
    <mc:Fallback>
      <p:transition spd="slow" advTm="14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638" y="1300766"/>
            <a:ext cx="8216723" cy="927279"/>
          </a:xfrm>
          <a:prstGeom prst="rect">
            <a:avLst/>
          </a:prstGeom>
        </p:spPr>
        <p:txBody>
          <a:bodyPr vert="horz" lIns="91440" tIns="45720" rIns="91440" bIns="45720" rtlCol="0" anchor="ctr">
            <a:normAutofit fontScale="25000" lnSpcReduction="20000"/>
          </a:bodyPr>
          <a:lstStyle/>
          <a:p>
            <a:pPr algn="ctr">
              <a:spcBef>
                <a:spcPct val="0"/>
              </a:spcBef>
              <a:spcAft>
                <a:spcPts val="600"/>
              </a:spcAft>
            </a:pPr>
            <a:r>
              <a:rPr lang="en-US" sz="4400" dirty="0">
                <a:ln w="3175" cmpd="sng">
                  <a:noFill/>
                </a:ln>
                <a:solidFill>
                  <a:srgbClr val="FFFFFF"/>
                </a:solidFill>
                <a:latin typeface="+mj-lt"/>
                <a:ea typeface="+mj-ea"/>
                <a:cs typeface="+mj-cs"/>
              </a:rPr>
              <a:t>           Learn</a:t>
            </a:r>
          </a:p>
          <a:p>
            <a:pPr algn="ctr">
              <a:spcBef>
                <a:spcPct val="0"/>
              </a:spcBef>
              <a:spcAft>
                <a:spcPts val="600"/>
              </a:spcAft>
            </a:pPr>
            <a:endParaRPr lang="en-US" sz="4400" dirty="0"/>
          </a:p>
          <a:p>
            <a:pPr algn="ctr">
              <a:spcBef>
                <a:spcPct val="0"/>
              </a:spcBef>
              <a:spcAft>
                <a:spcPts val="600"/>
              </a:spcAft>
            </a:pPr>
            <a:r>
              <a:rPr lang="en-US" sz="11200" dirty="0"/>
              <a:t>Learning Outcomes</a:t>
            </a:r>
          </a:p>
          <a:p>
            <a:pPr algn="ctr">
              <a:spcBef>
                <a:spcPct val="0"/>
              </a:spcBef>
              <a:spcAft>
                <a:spcPts val="600"/>
              </a:spcAft>
            </a:pPr>
            <a:endParaRPr lang="en-US" sz="4400" dirty="0">
              <a:ln w="3175" cmpd="sng">
                <a:noFill/>
              </a:ln>
              <a:solidFill>
                <a:srgbClr val="FFFFFF"/>
              </a:solidFill>
              <a:latin typeface="+mj-lt"/>
              <a:ea typeface="+mj-ea"/>
              <a:cs typeface="+mj-cs"/>
            </a:endParaRPr>
          </a:p>
        </p:txBody>
      </p:sp>
      <p:sp>
        <p:nvSpPr>
          <p:cNvPr id="6" name="TextBox 5"/>
          <p:cNvSpPr txBox="1"/>
          <p:nvPr/>
        </p:nvSpPr>
        <p:spPr>
          <a:xfrm>
            <a:off x="971550" y="2612256"/>
            <a:ext cx="7200897" cy="3263612"/>
          </a:xfrm>
          <a:prstGeom prst="rect">
            <a:avLst/>
          </a:prstGeom>
        </p:spPr>
        <p:txBody>
          <a:bodyPr vert="horz" lIns="91440" tIns="45720" rIns="91440" bIns="45720" rtlCol="0" anchor="t">
            <a:normAutofit lnSpcReduction="10000"/>
          </a:bodyPr>
          <a:lstStyle/>
          <a:p>
            <a:pPr>
              <a:spcBef>
                <a:spcPct val="20000"/>
              </a:spcBef>
              <a:spcAft>
                <a:spcPts val="600"/>
              </a:spcAft>
              <a:buClr>
                <a:schemeClr val="accent1"/>
              </a:buClr>
              <a:buSzPct val="115000"/>
              <a:buFont typeface="Arial"/>
              <a:buChar char="•"/>
            </a:pPr>
            <a:endParaRPr lang="en-US" b="1" dirty="0">
              <a:solidFill>
                <a:schemeClr val="tx1">
                  <a:lumMod val="85000"/>
                  <a:lumOff val="15000"/>
                </a:schemeClr>
              </a:solidFill>
            </a:endParaRPr>
          </a:p>
          <a:p>
            <a:pPr>
              <a:spcBef>
                <a:spcPct val="20000"/>
              </a:spcBef>
              <a:spcAft>
                <a:spcPts val="600"/>
              </a:spcAft>
              <a:buClr>
                <a:schemeClr val="accent1"/>
              </a:buClr>
              <a:buSzPct val="115000"/>
            </a:pPr>
            <a:r>
              <a:rPr lang="en-US" sz="2800" dirty="0">
                <a:solidFill>
                  <a:schemeClr val="tx1">
                    <a:lumMod val="85000"/>
                    <a:lumOff val="15000"/>
                  </a:schemeClr>
                </a:solidFill>
              </a:rPr>
              <a:t>For the subtests:</a:t>
            </a:r>
          </a:p>
          <a:p>
            <a:pPr>
              <a:spcBef>
                <a:spcPct val="20000"/>
              </a:spcBef>
              <a:spcAft>
                <a:spcPts val="600"/>
              </a:spcAft>
              <a:buClr>
                <a:schemeClr val="accent1"/>
              </a:buClr>
              <a:buSzPct val="115000"/>
            </a:pPr>
            <a:r>
              <a:rPr lang="en-US" sz="2800" u="sng" dirty="0">
                <a:solidFill>
                  <a:schemeClr val="tx1">
                    <a:lumMod val="85000"/>
                    <a:lumOff val="15000"/>
                  </a:schemeClr>
                </a:solidFill>
              </a:rPr>
              <a:t>Math Concepts and Application </a:t>
            </a:r>
          </a:p>
          <a:p>
            <a:pPr>
              <a:spcBef>
                <a:spcPct val="20000"/>
              </a:spcBef>
              <a:spcAft>
                <a:spcPts val="600"/>
              </a:spcAft>
              <a:buClr>
                <a:schemeClr val="accent1"/>
              </a:buClr>
              <a:buSzPct val="115000"/>
            </a:pPr>
            <a:r>
              <a:rPr lang="en-US" sz="2800" u="sng" dirty="0">
                <a:solidFill>
                  <a:schemeClr val="tx1">
                    <a:lumMod val="85000"/>
                    <a:lumOff val="15000"/>
                  </a:schemeClr>
                </a:solidFill>
              </a:rPr>
              <a:t>Math Computations</a:t>
            </a:r>
          </a:p>
          <a:p>
            <a:pPr marL="457200" indent="-45720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How to identify the Basal and Ceiling</a:t>
            </a:r>
          </a:p>
          <a:p>
            <a:pPr marL="457200" indent="-457200">
              <a:spcBef>
                <a:spcPct val="20000"/>
              </a:spcBef>
              <a:spcAft>
                <a:spcPts val="600"/>
              </a:spcAft>
              <a:buClr>
                <a:schemeClr val="accent1"/>
              </a:buClr>
              <a:buSzPct val="115000"/>
              <a:buFont typeface="Arial"/>
              <a:buChar char="•"/>
            </a:pPr>
            <a:r>
              <a:rPr lang="en-US" sz="2800" dirty="0">
                <a:solidFill>
                  <a:schemeClr val="tx1">
                    <a:lumMod val="85000"/>
                    <a:lumOff val="15000"/>
                  </a:schemeClr>
                </a:solidFill>
              </a:rPr>
              <a:t>How to Score the subtests</a:t>
            </a:r>
          </a:p>
        </p:txBody>
      </p:sp>
      <p:pic>
        <p:nvPicPr>
          <p:cNvPr id="3" name="Audio 2">
            <a:hlinkClick r:id="" action="ppaction://media"/>
            <a:extLst>
              <a:ext uri="{FF2B5EF4-FFF2-40B4-BE49-F238E27FC236}">
                <a16:creationId xmlns:a16="http://schemas.microsoft.com/office/drawing/2014/main" id="{F68CBC8F-87BD-45D9-9EF5-52CF27893E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90926036"/>
      </p:ext>
    </p:extLst>
  </p:cSld>
  <p:clrMapOvr>
    <a:masterClrMapping/>
  </p:clrMapOvr>
  <mc:AlternateContent xmlns:mc="http://schemas.openxmlformats.org/markup-compatibility/2006">
    <mc:Choice xmlns:p14="http://schemas.microsoft.com/office/powerpoint/2010/main" Requires="p14">
      <p:transition spd="slow" p14:dur="2000" advTm="14824"/>
    </mc:Choice>
    <mc:Fallback>
      <p:transition spd="slow" advTm="14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94663" y="2387290"/>
            <a:ext cx="4218436" cy="17786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9400" y="685800"/>
            <a:ext cx="7962436" cy="769441"/>
          </a:xfrm>
          <a:prstGeom prst="rect">
            <a:avLst/>
          </a:prstGeom>
          <a:noFill/>
        </p:spPr>
        <p:txBody>
          <a:bodyPr wrap="none" rtlCol="0">
            <a:spAutoFit/>
          </a:bodyPr>
          <a:lstStyle/>
          <a:p>
            <a:r>
              <a:rPr lang="en-US" sz="4400" b="1" i="1" u="sng"/>
              <a:t>Core Composites &amp; Subtests</a:t>
            </a:r>
          </a:p>
        </p:txBody>
      </p:sp>
      <p:sp>
        <p:nvSpPr>
          <p:cNvPr id="4" name="TextBox 3"/>
          <p:cNvSpPr txBox="1"/>
          <p:nvPr/>
        </p:nvSpPr>
        <p:spPr>
          <a:xfrm>
            <a:off x="5123985" y="2799546"/>
            <a:ext cx="3276600" cy="954107"/>
          </a:xfrm>
          <a:prstGeom prst="rect">
            <a:avLst/>
          </a:prstGeom>
          <a:noFill/>
        </p:spPr>
        <p:txBody>
          <a:bodyPr wrap="square" rtlCol="0">
            <a:spAutoFit/>
          </a:bodyPr>
          <a:lstStyle/>
          <a:p>
            <a:pPr algn="ctr"/>
            <a:r>
              <a:rPr lang="en-US" sz="2800"/>
              <a:t>Academic Skills Battery</a:t>
            </a:r>
          </a:p>
        </p:txBody>
      </p:sp>
      <p:sp>
        <p:nvSpPr>
          <p:cNvPr id="5" name="Rectangle 4"/>
          <p:cNvSpPr/>
          <p:nvPr/>
        </p:nvSpPr>
        <p:spPr>
          <a:xfrm>
            <a:off x="728468" y="1574890"/>
            <a:ext cx="3048000" cy="1219200"/>
          </a:xfrm>
          <a:prstGeom prst="rect">
            <a:avLst/>
          </a:prstGeom>
          <a:solidFill>
            <a:schemeClr val="bg1"/>
          </a:solidFill>
          <a:ln>
            <a:solidFill>
              <a:srgbClr val="0070C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9532" y="1697786"/>
            <a:ext cx="3200400" cy="923330"/>
          </a:xfrm>
          <a:prstGeom prst="rect">
            <a:avLst/>
          </a:prstGeom>
          <a:noFill/>
        </p:spPr>
        <p:txBody>
          <a:bodyPr wrap="square" rtlCol="0">
            <a:spAutoFit/>
          </a:bodyPr>
          <a:lstStyle/>
          <a:p>
            <a:r>
              <a:rPr lang="en-US"/>
              <a:t>              </a:t>
            </a:r>
            <a:r>
              <a:rPr lang="en-US" b="1" u="sng"/>
              <a:t>Reading:</a:t>
            </a:r>
            <a:endParaRPr lang="en-US"/>
          </a:p>
          <a:p>
            <a:r>
              <a:rPr lang="en-US"/>
              <a:t>Letter &amp; Word Recognition</a:t>
            </a:r>
          </a:p>
          <a:p>
            <a:r>
              <a:rPr lang="en-US"/>
              <a:t>Reading Comprehension</a:t>
            </a:r>
          </a:p>
        </p:txBody>
      </p:sp>
      <p:sp>
        <p:nvSpPr>
          <p:cNvPr id="7" name="Rectangle 6"/>
          <p:cNvSpPr/>
          <p:nvPr/>
        </p:nvSpPr>
        <p:spPr>
          <a:xfrm>
            <a:off x="763859" y="3129842"/>
            <a:ext cx="3048000" cy="1219200"/>
          </a:xfrm>
          <a:prstGeom prst="rect">
            <a:avLst/>
          </a:prstGeom>
          <a:solidFill>
            <a:schemeClr val="bg1"/>
          </a:solidFill>
          <a:ln>
            <a:solidFill>
              <a:schemeClr val="tx2"/>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5998" y="3246349"/>
            <a:ext cx="3733800" cy="923330"/>
          </a:xfrm>
          <a:prstGeom prst="rect">
            <a:avLst/>
          </a:prstGeom>
          <a:noFill/>
        </p:spPr>
        <p:txBody>
          <a:bodyPr wrap="square" rtlCol="0">
            <a:spAutoFit/>
          </a:bodyPr>
          <a:lstStyle/>
          <a:p>
            <a:r>
              <a:rPr lang="en-US"/>
              <a:t>                  </a:t>
            </a:r>
            <a:r>
              <a:rPr lang="en-US" b="1" u="sng"/>
              <a:t>Math:</a:t>
            </a:r>
            <a:endParaRPr lang="en-US"/>
          </a:p>
          <a:p>
            <a:r>
              <a:rPr lang="en-US"/>
              <a:t>Math Concepts &amp; Application</a:t>
            </a:r>
          </a:p>
          <a:p>
            <a:r>
              <a:rPr lang="en-US"/>
              <a:t>Math Computations</a:t>
            </a:r>
          </a:p>
        </p:txBody>
      </p:sp>
      <p:sp>
        <p:nvSpPr>
          <p:cNvPr id="9" name="Rectangle 8"/>
          <p:cNvSpPr/>
          <p:nvPr/>
        </p:nvSpPr>
        <p:spPr>
          <a:xfrm>
            <a:off x="763104" y="4642156"/>
            <a:ext cx="3009900" cy="1371600"/>
          </a:xfrm>
          <a:prstGeom prst="rect">
            <a:avLst/>
          </a:prstGeom>
          <a:solidFill>
            <a:schemeClr val="bg1"/>
          </a:solidFill>
          <a:ln>
            <a:solidFill>
              <a:srgbClr val="00B05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2709" y="4774504"/>
            <a:ext cx="2933700" cy="923330"/>
          </a:xfrm>
          <a:prstGeom prst="rect">
            <a:avLst/>
          </a:prstGeom>
          <a:noFill/>
        </p:spPr>
        <p:txBody>
          <a:bodyPr wrap="square" rtlCol="0" anchor="t">
            <a:spAutoFit/>
          </a:bodyPr>
          <a:lstStyle/>
          <a:p>
            <a:pPr algn="ctr"/>
            <a:r>
              <a:rPr lang="en-US" b="1" u="sng"/>
              <a:t>Written Language:</a:t>
            </a:r>
            <a:endParaRPr lang="en-US"/>
          </a:p>
          <a:p>
            <a:r>
              <a:rPr lang="en-US"/>
              <a:t>Written Expression </a:t>
            </a:r>
          </a:p>
          <a:p>
            <a:r>
              <a:rPr lang="en-US"/>
              <a:t>Spelling</a:t>
            </a:r>
          </a:p>
        </p:txBody>
      </p:sp>
      <p:cxnSp>
        <p:nvCxnSpPr>
          <p:cNvPr id="12" name="Straight Arrow Connector 11"/>
          <p:cNvCxnSpPr/>
          <p:nvPr/>
        </p:nvCxnSpPr>
        <p:spPr>
          <a:xfrm>
            <a:off x="3505200" y="2464420"/>
            <a:ext cx="1371600" cy="412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05200" y="3753653"/>
            <a:ext cx="1524000" cy="5135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flipV="1">
            <a:off x="3773004" y="3632971"/>
            <a:ext cx="2209800" cy="16949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Audio 12">
            <a:hlinkClick r:id="" action="ppaction://media"/>
            <a:extLst>
              <a:ext uri="{FF2B5EF4-FFF2-40B4-BE49-F238E27FC236}">
                <a16:creationId xmlns:a16="http://schemas.microsoft.com/office/drawing/2014/main" id="{02B7ACCB-9D50-4B4C-8D2C-84B9669D5F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5991561"/>
      </p:ext>
    </p:extLst>
  </p:cSld>
  <p:clrMapOvr>
    <a:masterClrMapping/>
  </p:clrMapOvr>
  <mc:AlternateContent xmlns:mc="http://schemas.openxmlformats.org/markup-compatibility/2006">
    <mc:Choice xmlns:p14="http://schemas.microsoft.com/office/powerpoint/2010/main" Requires="p14">
      <p:transition spd="slow" p14:dur="2000" advTm="15474"/>
    </mc:Choice>
    <mc:Fallback>
      <p:transition spd="slow" advTm="15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43" name="Picture 42">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22B0329-F7DB-4E22-9FE0-F9C04C72A078}"/>
              </a:ext>
            </a:extLst>
          </p:cNvPr>
          <p:cNvSpPr>
            <a:spLocks noGrp="1"/>
          </p:cNvSpPr>
          <p:nvPr>
            <p:ph type="title"/>
          </p:nvPr>
        </p:nvSpPr>
        <p:spPr>
          <a:xfrm>
            <a:off x="971551" y="982132"/>
            <a:ext cx="2745042" cy="1325373"/>
          </a:xfrm>
        </p:spPr>
        <p:txBody>
          <a:bodyPr anchor="b">
            <a:normAutofit/>
          </a:bodyPr>
          <a:lstStyle/>
          <a:p>
            <a:r>
              <a:rPr lang="en-US" sz="2400">
                <a:solidFill>
                  <a:srgbClr val="262626"/>
                </a:solidFill>
              </a:rPr>
              <a:t>KTEA-3 Record Form</a:t>
            </a:r>
          </a:p>
        </p:txBody>
      </p:sp>
      <p:cxnSp>
        <p:nvCxnSpPr>
          <p:cNvPr id="48" name="Straight Connector 4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B34AB00A-4E70-41AD-9969-4656B177DC2D}"/>
              </a:ext>
            </a:extLst>
          </p:cNvPr>
          <p:cNvSpPr>
            <a:spLocks noGrp="1"/>
          </p:cNvSpPr>
          <p:nvPr>
            <p:ph idx="1"/>
          </p:nvPr>
        </p:nvSpPr>
        <p:spPr>
          <a:xfrm>
            <a:off x="971550" y="2493774"/>
            <a:ext cx="2745043" cy="3382094"/>
          </a:xfrm>
        </p:spPr>
        <p:txBody>
          <a:bodyPr>
            <a:normAutofit/>
          </a:bodyPr>
          <a:lstStyle/>
          <a:p>
            <a:pPr algn="ctr"/>
            <a:r>
              <a:rPr lang="en-US">
                <a:solidFill>
                  <a:srgbClr val="262626"/>
                </a:solidFill>
              </a:rPr>
              <a:t>Used for scoring</a:t>
            </a:r>
          </a:p>
          <a:p>
            <a:pPr algn="ctr"/>
            <a:r>
              <a:rPr lang="en-US">
                <a:solidFill>
                  <a:srgbClr val="262626"/>
                </a:solidFill>
              </a:rPr>
              <a:t>Can be Form B or Form A (blue)</a:t>
            </a:r>
          </a:p>
        </p:txBody>
      </p:sp>
      <p:pic>
        <p:nvPicPr>
          <p:cNvPr id="6" name="Content Placeholder 5">
            <a:extLst>
              <a:ext uri="{FF2B5EF4-FFF2-40B4-BE49-F238E27FC236}">
                <a16:creationId xmlns:a16="http://schemas.microsoft.com/office/drawing/2014/main" id="{27A8C32A-517E-4A9E-8775-00FE1BD44310}"/>
              </a:ext>
            </a:extLst>
          </p:cNvPr>
          <p:cNvPicPr>
            <a:picLocks noChangeAspect="1"/>
          </p:cNvPicPr>
          <p:nvPr/>
        </p:nvPicPr>
        <p:blipFill>
          <a:blip r:embed="rId8"/>
          <a:stretch>
            <a:fillRect/>
          </a:stretch>
        </p:blipFill>
        <p:spPr>
          <a:xfrm>
            <a:off x="4212924" y="982131"/>
            <a:ext cx="3804253" cy="4893735"/>
          </a:xfrm>
          <a:prstGeom prst="rect">
            <a:avLst/>
          </a:prstGeom>
          <a:ln w="57150" cmpd="thickThin">
            <a:solidFill>
              <a:srgbClr val="7F7F7F"/>
            </a:solidFill>
            <a:miter lim="800000"/>
          </a:ln>
        </p:spPr>
      </p:pic>
      <p:pic>
        <p:nvPicPr>
          <p:cNvPr id="4" name="Audio 3">
            <a:hlinkClick r:id="" action="ppaction://media"/>
            <a:extLst>
              <a:ext uri="{FF2B5EF4-FFF2-40B4-BE49-F238E27FC236}">
                <a16:creationId xmlns:a16="http://schemas.microsoft.com/office/drawing/2014/main" id="{44EAA9D6-3F45-4751-BA45-3F9C4B724D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33715295"/>
      </p:ext>
    </p:extLst>
  </p:cSld>
  <p:clrMapOvr>
    <a:masterClrMapping/>
  </p:clrMapOvr>
  <mc:AlternateContent xmlns:mc="http://schemas.openxmlformats.org/markup-compatibility/2006">
    <mc:Choice xmlns:p14="http://schemas.microsoft.com/office/powerpoint/2010/main" Requires="p14">
      <p:transition spd="slow" p14:dur="2000" advTm="8531"/>
    </mc:Choice>
    <mc:Fallback>
      <p:transition spd="slow" advTm="8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24" name="Picture 23">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9" name="Straight Connector 28">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66902E9-99DF-436E-B04F-D22D85D86562}"/>
              </a:ext>
            </a:extLst>
          </p:cNvPr>
          <p:cNvPicPr>
            <a:picLocks noChangeAspect="1"/>
          </p:cNvPicPr>
          <p:nvPr/>
        </p:nvPicPr>
        <p:blipFill rotWithShape="1">
          <a:blip r:embed="rId7">
            <a:alphaModFix amt="50000"/>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5415" b="9585"/>
          <a:stretch/>
        </p:blipFill>
        <p:spPr>
          <a:xfrm>
            <a:off x="20" y="10"/>
            <a:ext cx="9143980" cy="6857990"/>
          </a:xfrm>
          <a:prstGeom prst="rect">
            <a:avLst/>
          </a:prstGeom>
        </p:spPr>
      </p:pic>
      <p:sp>
        <p:nvSpPr>
          <p:cNvPr id="6" name="TextBox 5">
            <a:extLst>
              <a:ext uri="{FF2B5EF4-FFF2-40B4-BE49-F238E27FC236}">
                <a16:creationId xmlns:a16="http://schemas.microsoft.com/office/drawing/2014/main" id="{ABD83E45-6BA2-4442-B4A5-DC71B63A96BF}"/>
              </a:ext>
            </a:extLst>
          </p:cNvPr>
          <p:cNvSpPr txBox="1"/>
          <p:nvPr/>
        </p:nvSpPr>
        <p:spPr>
          <a:xfrm>
            <a:off x="2019298" y="1871131"/>
            <a:ext cx="5111752" cy="151553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a:ln w="3175" cmpd="sng">
                  <a:noFill/>
                </a:ln>
                <a:solidFill>
                  <a:srgbClr val="FFFFFF"/>
                </a:solidFill>
                <a:latin typeface="+mj-lt"/>
                <a:ea typeface="+mj-ea"/>
                <a:cs typeface="+mj-cs"/>
              </a:rPr>
              <a:t>Math Concepts and Applications</a:t>
            </a:r>
          </a:p>
        </p:txBody>
      </p:sp>
      <p:cxnSp>
        <p:nvCxnSpPr>
          <p:cNvPr id="33" name="Straight Connector 32">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4949" y="3510608"/>
            <a:ext cx="384048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A649656-F851-4A24-92E7-2839A40F5F96}"/>
              </a:ext>
            </a:extLst>
          </p:cNvPr>
          <p:cNvSpPr txBox="1"/>
          <p:nvPr/>
        </p:nvSpPr>
        <p:spPr>
          <a:xfrm>
            <a:off x="6806502" y="6657945"/>
            <a:ext cx="233749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en.wikipedia.org/wiki/List_of_mathematical_symbol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7" name="Audio 6">
            <a:hlinkClick r:id="" action="ppaction://media"/>
            <a:extLst>
              <a:ext uri="{FF2B5EF4-FFF2-40B4-BE49-F238E27FC236}">
                <a16:creationId xmlns:a16="http://schemas.microsoft.com/office/drawing/2014/main" id="{1A41BD09-09EF-4695-92F1-70A6ED776CC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17999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7231"/>
    </mc:Choice>
    <mc:Fallback>
      <p:transition spd="slow" advTm="7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DDF9CF-7520-4CC4-8F76-7B29028CC541}"/>
              </a:ext>
            </a:extLst>
          </p:cNvPr>
          <p:cNvPicPr>
            <a:picLocks noChangeAspect="1"/>
          </p:cNvPicPr>
          <p:nvPr/>
        </p:nvPicPr>
        <p:blipFill>
          <a:blip r:embed="rId5"/>
          <a:stretch>
            <a:fillRect/>
          </a:stretch>
        </p:blipFill>
        <p:spPr>
          <a:xfrm>
            <a:off x="745588" y="580405"/>
            <a:ext cx="7636411" cy="5669054"/>
          </a:xfrm>
          <a:prstGeom prst="rect">
            <a:avLst/>
          </a:prstGeom>
        </p:spPr>
      </p:pic>
      <p:sp>
        <p:nvSpPr>
          <p:cNvPr id="13" name="Arrow: Right 12">
            <a:extLst>
              <a:ext uri="{FF2B5EF4-FFF2-40B4-BE49-F238E27FC236}">
                <a16:creationId xmlns:a16="http://schemas.microsoft.com/office/drawing/2014/main" id="{E849D02B-185A-485E-B4CB-A9229BC669ED}"/>
              </a:ext>
            </a:extLst>
          </p:cNvPr>
          <p:cNvSpPr/>
          <p:nvPr/>
        </p:nvSpPr>
        <p:spPr>
          <a:xfrm>
            <a:off x="-216407" y="80121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661EF35-2DD1-4F37-AC45-DABC087464FE}"/>
              </a:ext>
            </a:extLst>
          </p:cNvPr>
          <p:cNvSpPr/>
          <p:nvPr/>
        </p:nvSpPr>
        <p:spPr>
          <a:xfrm>
            <a:off x="-216407" y="246184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A4C7566-B4B8-4D93-875A-C83730AC584E}"/>
              </a:ext>
            </a:extLst>
          </p:cNvPr>
          <p:cNvSpPr/>
          <p:nvPr/>
        </p:nvSpPr>
        <p:spPr>
          <a:xfrm>
            <a:off x="-232821" y="377787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udio 15">
            <a:hlinkClick r:id="" action="ppaction://media"/>
            <a:extLst>
              <a:ext uri="{FF2B5EF4-FFF2-40B4-BE49-F238E27FC236}">
                <a16:creationId xmlns:a16="http://schemas.microsoft.com/office/drawing/2014/main" id="{05D6D395-C098-4ED3-B534-EBE0F69090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72180962"/>
      </p:ext>
    </p:extLst>
  </p:cSld>
  <p:clrMapOvr>
    <a:masterClrMapping/>
  </p:clrMapOvr>
  <mc:AlternateContent xmlns:mc="http://schemas.openxmlformats.org/markup-compatibility/2006">
    <mc:Choice xmlns:p14="http://schemas.microsoft.com/office/powerpoint/2010/main" Requires="p14">
      <p:transition spd="slow" p14:dur="2000" advTm="35281"/>
    </mc:Choice>
    <mc:Fallback>
      <p:transition spd="slow" advTm="35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D9B51C-B9F0-4D3A-9780-DE12301A01E9}"/>
              </a:ext>
            </a:extLst>
          </p:cNvPr>
          <p:cNvSpPr txBox="1"/>
          <p:nvPr/>
        </p:nvSpPr>
        <p:spPr>
          <a:xfrm>
            <a:off x="1249251" y="3429000"/>
            <a:ext cx="6220495"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F8C72964-DF46-4893-AA69-B6863C19C93D}"/>
              </a:ext>
            </a:extLst>
          </p:cNvPr>
          <p:cNvPicPr>
            <a:picLocks noChangeAspect="1"/>
          </p:cNvPicPr>
          <p:nvPr/>
        </p:nvPicPr>
        <p:blipFill>
          <a:blip r:embed="rId5"/>
          <a:stretch>
            <a:fillRect/>
          </a:stretch>
        </p:blipFill>
        <p:spPr>
          <a:xfrm>
            <a:off x="768072" y="1043901"/>
            <a:ext cx="7182852" cy="1590897"/>
          </a:xfrm>
          <a:prstGeom prst="rect">
            <a:avLst/>
          </a:prstGeom>
        </p:spPr>
      </p:pic>
      <p:pic>
        <p:nvPicPr>
          <p:cNvPr id="10" name="Picture 9">
            <a:extLst>
              <a:ext uri="{FF2B5EF4-FFF2-40B4-BE49-F238E27FC236}">
                <a16:creationId xmlns:a16="http://schemas.microsoft.com/office/drawing/2014/main" id="{370815D2-C791-44D6-BE82-8D5FE3C30DDC}"/>
              </a:ext>
            </a:extLst>
          </p:cNvPr>
          <p:cNvPicPr>
            <a:picLocks noChangeAspect="1"/>
          </p:cNvPicPr>
          <p:nvPr/>
        </p:nvPicPr>
        <p:blipFill>
          <a:blip r:embed="rId6"/>
          <a:stretch>
            <a:fillRect/>
          </a:stretch>
        </p:blipFill>
        <p:spPr>
          <a:xfrm>
            <a:off x="4862399" y="2785635"/>
            <a:ext cx="3519601" cy="3324665"/>
          </a:xfrm>
          <a:prstGeom prst="rect">
            <a:avLst/>
          </a:prstGeom>
        </p:spPr>
      </p:pic>
      <p:pic>
        <p:nvPicPr>
          <p:cNvPr id="11" name="Picture 10">
            <a:extLst>
              <a:ext uri="{FF2B5EF4-FFF2-40B4-BE49-F238E27FC236}">
                <a16:creationId xmlns:a16="http://schemas.microsoft.com/office/drawing/2014/main" id="{A3C6FC01-C447-42C9-B82B-C1B8BFF3C301}"/>
              </a:ext>
            </a:extLst>
          </p:cNvPr>
          <p:cNvPicPr>
            <a:picLocks noChangeAspect="1"/>
          </p:cNvPicPr>
          <p:nvPr/>
        </p:nvPicPr>
        <p:blipFill>
          <a:blip r:embed="rId7"/>
          <a:stretch>
            <a:fillRect/>
          </a:stretch>
        </p:blipFill>
        <p:spPr>
          <a:xfrm>
            <a:off x="914399" y="2771334"/>
            <a:ext cx="3747551" cy="3324665"/>
          </a:xfrm>
          <a:prstGeom prst="rect">
            <a:avLst/>
          </a:prstGeom>
        </p:spPr>
      </p:pic>
      <p:pic>
        <p:nvPicPr>
          <p:cNvPr id="12" name="Audio 11">
            <a:hlinkClick r:id="" action="ppaction://media"/>
            <a:extLst>
              <a:ext uri="{FF2B5EF4-FFF2-40B4-BE49-F238E27FC236}">
                <a16:creationId xmlns:a16="http://schemas.microsoft.com/office/drawing/2014/main" id="{61E15629-8F07-418A-BA03-3E4E4879D3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58406532"/>
      </p:ext>
    </p:extLst>
  </p:cSld>
  <p:clrMapOvr>
    <a:masterClrMapping/>
  </p:clrMapOvr>
  <mc:AlternateContent xmlns:mc="http://schemas.openxmlformats.org/markup-compatibility/2006">
    <mc:Choice xmlns:p14="http://schemas.microsoft.com/office/powerpoint/2010/main" Requires="p14">
      <p:transition spd="slow" p14:dur="2000" advTm="34770"/>
    </mc:Choice>
    <mc:Fallback>
      <p:transition spd="slow" advTm="34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53C0D3B5-D033-431C-8A3A-7214AE062870}"/>
              </a:ext>
            </a:extLst>
          </p:cNvPr>
          <p:cNvPicPr>
            <a:picLocks noChangeAspect="1"/>
          </p:cNvPicPr>
          <p:nvPr/>
        </p:nvPicPr>
        <p:blipFill rotWithShape="1">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4686" r="40647"/>
          <a:stretch/>
        </p:blipFill>
        <p:spPr>
          <a:xfrm>
            <a:off x="20" y="10"/>
            <a:ext cx="9143980" cy="6857990"/>
          </a:xfrm>
          <a:prstGeom prst="rect">
            <a:avLst/>
          </a:prstGeom>
        </p:spPr>
      </p:pic>
      <p:sp>
        <p:nvSpPr>
          <p:cNvPr id="2" name="Title 1">
            <a:extLst>
              <a:ext uri="{FF2B5EF4-FFF2-40B4-BE49-F238E27FC236}">
                <a16:creationId xmlns:a16="http://schemas.microsoft.com/office/drawing/2014/main" id="{FEE633AD-578A-4A91-B4EB-8BCF1A6A4B77}"/>
              </a:ext>
            </a:extLst>
          </p:cNvPr>
          <p:cNvSpPr>
            <a:spLocks noGrp="1"/>
          </p:cNvSpPr>
          <p:nvPr>
            <p:ph type="title"/>
          </p:nvPr>
        </p:nvSpPr>
        <p:spPr>
          <a:xfrm>
            <a:off x="971551" y="982132"/>
            <a:ext cx="7200897" cy="1303867"/>
          </a:xfrm>
        </p:spPr>
        <p:txBody>
          <a:bodyPr>
            <a:normAutofit/>
          </a:bodyPr>
          <a:lstStyle/>
          <a:p>
            <a:r>
              <a:rPr lang="en-US" sz="6000" dirty="0">
                <a:solidFill>
                  <a:srgbClr val="FFFFFF"/>
                </a:solidFill>
              </a:rPr>
              <a:t>Math Computation</a:t>
            </a:r>
          </a:p>
        </p:txBody>
      </p:sp>
      <p:cxnSp>
        <p:nvCxnSpPr>
          <p:cNvPr id="15" name="Straight Connector 1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2421466"/>
            <a:ext cx="6858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ECA6B4D-81C3-4E45-8B96-3280D7B4370E}"/>
              </a:ext>
            </a:extLst>
          </p:cNvPr>
          <p:cNvSpPr txBox="1"/>
          <p:nvPr/>
        </p:nvSpPr>
        <p:spPr>
          <a:xfrm>
            <a:off x="6617346" y="6657945"/>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roelhollander.eu/en/blog-music/music-composition-math-numb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pic>
        <p:nvPicPr>
          <p:cNvPr id="9" name="Audio 8">
            <a:hlinkClick r:id="" action="ppaction://media"/>
            <a:extLst>
              <a:ext uri="{FF2B5EF4-FFF2-40B4-BE49-F238E27FC236}">
                <a16:creationId xmlns:a16="http://schemas.microsoft.com/office/drawing/2014/main" id="{B0E614A2-F1E1-40DA-92FC-41E1DB7ED7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44184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861"/>
    </mc:Choice>
    <mc:Fallback>
      <p:transition spd="slow" advTm="5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C527BD-2F13-4351-AD1B-4D8FA7A5F77F}"/>
              </a:ext>
            </a:extLst>
          </p:cNvPr>
          <p:cNvPicPr>
            <a:picLocks noChangeAspect="1"/>
          </p:cNvPicPr>
          <p:nvPr/>
        </p:nvPicPr>
        <p:blipFill>
          <a:blip r:embed="rId5"/>
          <a:stretch>
            <a:fillRect/>
          </a:stretch>
        </p:blipFill>
        <p:spPr>
          <a:xfrm>
            <a:off x="2352365" y="556811"/>
            <a:ext cx="4439270" cy="5744377"/>
          </a:xfrm>
          <a:prstGeom prst="rect">
            <a:avLst/>
          </a:prstGeom>
        </p:spPr>
      </p:pic>
      <p:pic>
        <p:nvPicPr>
          <p:cNvPr id="4" name="Audio 3">
            <a:hlinkClick r:id="" action="ppaction://media"/>
            <a:extLst>
              <a:ext uri="{FF2B5EF4-FFF2-40B4-BE49-F238E27FC236}">
                <a16:creationId xmlns:a16="http://schemas.microsoft.com/office/drawing/2014/main" id="{926A6083-C62F-42F6-BB44-5C1FA76EE7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2718185"/>
      </p:ext>
    </p:extLst>
  </p:cSld>
  <p:clrMapOvr>
    <a:masterClrMapping/>
  </p:clrMapOvr>
  <mc:AlternateContent xmlns:mc="http://schemas.openxmlformats.org/markup-compatibility/2006">
    <mc:Choice xmlns:p14="http://schemas.microsoft.com/office/powerpoint/2010/main" Requires="p14">
      <p:transition spd="slow" p14:dur="2000" advTm="12316"/>
    </mc:Choice>
    <mc:Fallback>
      <p:transition spd="slow" advTm="12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ca1b6fec-5ace-4876-b1a6-b69be5f484bc" xsi:nil="true"/>
    <Owner xmlns="ca1b6fec-5ace-4876-b1a6-b69be5f484bc">
      <UserInfo>
        <DisplayName/>
        <AccountId xsi:nil="true"/>
        <AccountType/>
      </UserInfo>
    </Owner>
    <Distribution_Groups xmlns="ca1b6fec-5ace-4876-b1a6-b69be5f484bc" xsi:nil="true"/>
    <TeamsChannelId xmlns="ca1b6fec-5ace-4876-b1a6-b69be5f484bc" xsi:nil="true"/>
    <IsNotebookLocked xmlns="ca1b6fec-5ace-4876-b1a6-b69be5f484bc" xsi:nil="true"/>
    <NotebookType xmlns="ca1b6fec-5ace-4876-b1a6-b69be5f484bc" xsi:nil="true"/>
    <FolderType xmlns="ca1b6fec-5ace-4876-b1a6-b69be5f484bc" xsi:nil="true"/>
    <Has_Teacher_Only_SectionGroup xmlns="ca1b6fec-5ace-4876-b1a6-b69be5f484bc" xsi:nil="true"/>
    <Is_Collaboration_Space_Locked xmlns="ca1b6fec-5ace-4876-b1a6-b69be5f484bc" xsi:nil="true"/>
    <Teachers xmlns="ca1b6fec-5ace-4876-b1a6-b69be5f484bc">
      <UserInfo>
        <DisplayName/>
        <AccountId xsi:nil="true"/>
        <AccountType/>
      </UserInfo>
    </Teachers>
    <DefaultSectionNames xmlns="ca1b6fec-5ace-4876-b1a6-b69be5f484bc" xsi:nil="true"/>
    <Math_Settings xmlns="ca1b6fec-5ace-4876-b1a6-b69be5f484bc" xsi:nil="true"/>
    <Templates xmlns="ca1b6fec-5ace-4876-b1a6-b69be5f484bc" xsi:nil="true"/>
    <Self_Registration_Enabled xmlns="ca1b6fec-5ace-4876-b1a6-b69be5f484bc" xsi:nil="true"/>
    <Invited_Teachers xmlns="ca1b6fec-5ace-4876-b1a6-b69be5f484bc" xsi:nil="true"/>
    <Invited_Students xmlns="ca1b6fec-5ace-4876-b1a6-b69be5f484bc" xsi:nil="true"/>
    <Students xmlns="ca1b6fec-5ace-4876-b1a6-b69be5f484bc">
      <UserInfo>
        <DisplayName/>
        <AccountId xsi:nil="true"/>
        <AccountType/>
      </UserInfo>
    </Students>
    <Student_Groups xmlns="ca1b6fec-5ace-4876-b1a6-b69be5f484bc">
      <UserInfo>
        <DisplayName/>
        <AccountId xsi:nil="true"/>
        <AccountType/>
      </UserInfo>
    </Student_Groups>
    <AppVersion xmlns="ca1b6fec-5ace-4876-b1a6-b69be5f484bc" xsi:nil="true"/>
    <LMS_Mappings xmlns="ca1b6fec-5ace-4876-b1a6-b69be5f484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6C8050BEDF0B409A8FE9FD67F767D2" ma:contentTypeVersion="33" ma:contentTypeDescription="Create a new document." ma:contentTypeScope="" ma:versionID="a3d96689b144f932aa27826dba06cc5b">
  <xsd:schema xmlns:xsd="http://www.w3.org/2001/XMLSchema" xmlns:xs="http://www.w3.org/2001/XMLSchema" xmlns:p="http://schemas.microsoft.com/office/2006/metadata/properties" xmlns:ns3="ec89d4d9-1a9a-4735-bfa8-35012edd4430" xmlns:ns4="ca1b6fec-5ace-4876-b1a6-b69be5f484bc" targetNamespace="http://schemas.microsoft.com/office/2006/metadata/properties" ma:root="true" ma:fieldsID="3099ed5a843bd0ec279202e96ba4b3b0" ns3:_="" ns4:_="">
    <xsd:import namespace="ec89d4d9-1a9a-4735-bfa8-35012edd4430"/>
    <xsd:import namespace="ca1b6fec-5ace-4876-b1a6-b69be5f484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89d4d9-1a9a-4735-bfa8-35012edd44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1b6fec-5ace-4876-b1a6-b69be5f484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267D0-4BFD-404E-B1F5-0665B2902CC8}">
  <ds:schemaRefs>
    <ds:schemaRef ds:uri="http://schemas.microsoft.com/sharepoint/v3/contenttype/forms"/>
  </ds:schemaRefs>
</ds:datastoreItem>
</file>

<file path=customXml/itemProps2.xml><?xml version="1.0" encoding="utf-8"?>
<ds:datastoreItem xmlns:ds="http://schemas.openxmlformats.org/officeDocument/2006/customXml" ds:itemID="{D711CFAA-A788-4928-AAC0-A6746FF6AC98}">
  <ds:schemaRefs>
    <ds:schemaRef ds:uri="ca1b6fec-5ace-4876-b1a6-b69be5f484bc"/>
    <ds:schemaRef ds:uri="http://schemas.microsoft.com/office/2006/metadata/properties"/>
    <ds:schemaRef ds:uri="http://purl.org/dc/terms/"/>
    <ds:schemaRef ds:uri="http://schemas.microsoft.com/office/2006/documentManagement/types"/>
    <ds:schemaRef ds:uri="http://schemas.openxmlformats.org/package/2006/metadata/core-properties"/>
    <ds:schemaRef ds:uri="ec89d4d9-1a9a-4735-bfa8-35012edd4430"/>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19CE32B-F8C2-4D9F-995B-38E08228CA2E}">
  <ds:schemaRefs>
    <ds:schemaRef ds:uri="ca1b6fec-5ace-4876-b1a6-b69be5f484bc"/>
    <ds:schemaRef ds:uri="ec89d4d9-1a9a-4735-bfa8-35012edd44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118</TotalTime>
  <Words>622</Words>
  <Application>Microsoft Office PowerPoint</Application>
  <PresentationFormat>On-screen Show (4:3)</PresentationFormat>
  <Paragraphs>67</Paragraphs>
  <Slides>13</Slides>
  <Notes>13</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 Math Core Subtests  on the KTEA 3</vt:lpstr>
      <vt:lpstr>PowerPoint Presentation</vt:lpstr>
      <vt:lpstr>PowerPoint Presentation</vt:lpstr>
      <vt:lpstr>KTEA-3 Record Form</vt:lpstr>
      <vt:lpstr>PowerPoint Presentation</vt:lpstr>
      <vt:lpstr>PowerPoint Presentation</vt:lpstr>
      <vt:lpstr>PowerPoint Presentation</vt:lpstr>
      <vt:lpstr>Math Computation</vt:lpstr>
      <vt:lpstr>PowerPoint Presentation</vt:lpstr>
      <vt:lpstr>PowerPoint Presentation</vt:lpstr>
      <vt:lpstr>KTEA-3 Response Booklet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Core Subtests  on the KTEA 3</dc:title>
  <dc:creator>Lackey, Teresa</dc:creator>
  <cp:lastModifiedBy>Nelson, Kimberly</cp:lastModifiedBy>
  <cp:revision>10</cp:revision>
  <dcterms:created xsi:type="dcterms:W3CDTF">2020-09-30T18:27:18Z</dcterms:created>
  <dcterms:modified xsi:type="dcterms:W3CDTF">2020-10-06T18:33:51Z</dcterms:modified>
</cp:coreProperties>
</file>